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525" r:id="rId2"/>
    <p:sldId id="530" r:id="rId3"/>
    <p:sldId id="514" r:id="rId4"/>
    <p:sldId id="516" r:id="rId5"/>
    <p:sldId id="518" r:id="rId6"/>
    <p:sldId id="523" r:id="rId7"/>
    <p:sldId id="524" r:id="rId8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4C8"/>
    <a:srgbClr val="00ADEE"/>
    <a:srgbClr val="0E5A82"/>
    <a:srgbClr val="0E5A81"/>
    <a:srgbClr val="FF3300"/>
    <a:srgbClr val="FF9933"/>
    <a:srgbClr val="339933"/>
    <a:srgbClr val="C8CCE2"/>
    <a:srgbClr val="006023"/>
    <a:srgbClr val="026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46"/>
    <p:restoredTop sz="94674"/>
  </p:normalViewPr>
  <p:slideViewPr>
    <p:cSldViewPr snapToGrid="0">
      <p:cViewPr varScale="1">
        <p:scale>
          <a:sx n="100" d="100"/>
          <a:sy n="100" d="100"/>
        </p:scale>
        <p:origin x="96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237" cy="7223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dani, Anna L (FAA)" userId="9b238420-acf6-4efa-a197-ff39ff652b24" providerId="ADAL" clId="{CA3EE34E-FF5A-4C96-B6FC-463D2902D6B6}"/>
    <pc:docChg chg="modSld">
      <pc:chgData name="Oldani, Anna L (FAA)" userId="9b238420-acf6-4efa-a197-ff39ff652b24" providerId="ADAL" clId="{CA3EE34E-FF5A-4C96-B6FC-463D2902D6B6}" dt="2023-03-28T19:37:39.851" v="0" actId="13926"/>
      <pc:docMkLst>
        <pc:docMk/>
      </pc:docMkLst>
      <pc:sldChg chg="modSp mod">
        <pc:chgData name="Oldani, Anna L (FAA)" userId="9b238420-acf6-4efa-a197-ff39ff652b24" providerId="ADAL" clId="{CA3EE34E-FF5A-4C96-B6FC-463D2902D6B6}" dt="2023-03-28T19:37:39.851" v="0" actId="13926"/>
        <pc:sldMkLst>
          <pc:docMk/>
          <pc:sldMk cId="0" sldId="525"/>
        </pc:sldMkLst>
        <pc:spChg chg="mod">
          <ac:chgData name="Oldani, Anna L (FAA)" userId="9b238420-acf6-4efa-a197-ff39ff652b24" providerId="ADAL" clId="{CA3EE34E-FF5A-4C96-B6FC-463D2902D6B6}" dt="2023-03-28T19:37:39.851" v="0" actId="13926"/>
          <ac:spMkLst>
            <pc:docMk/>
            <pc:sldMk cId="0" sldId="525"/>
            <ac:spMk id="307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448425" y="8883650"/>
            <a:ext cx="4540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53" tIns="46833" rIns="92053" bIns="46833" anchor="ctr">
            <a:spAutoFit/>
          </a:bodyPr>
          <a:lstStyle/>
          <a:p>
            <a:pPr algn="r" defTabSz="927100" eaLnBrk="0" hangingPunct="0"/>
            <a:fld id="{DB17139F-15AE-914F-8F83-B78A0CD96E1D}" type="slidenum">
              <a:rPr lang="en-US" sz="1400">
                <a:latin typeface="Tahoma" charset="0"/>
              </a:rPr>
              <a:pPr algn="r" defTabSz="927100" eaLnBrk="0" hangingPunct="0"/>
              <a:t>‹#›</a:t>
            </a:fld>
            <a:endParaRPr lang="en-US" sz="14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976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33975" cy="417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053" tIns="46833" rIns="92053" bIns="468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notes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5325"/>
            <a:ext cx="4641850" cy="34813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448425" y="8883650"/>
            <a:ext cx="4540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53" tIns="46833" rIns="92053" bIns="46833" anchor="ctr">
            <a:spAutoFit/>
          </a:bodyPr>
          <a:lstStyle/>
          <a:p>
            <a:pPr algn="r" defTabSz="927100" eaLnBrk="0" hangingPunct="0"/>
            <a:fld id="{7629E5E9-5717-6E4B-B21A-27D2D506EDF7}" type="slidenum">
              <a:rPr lang="en-US" sz="1400">
                <a:latin typeface="Tahoma" charset="0"/>
              </a:rPr>
              <a:pPr algn="r" defTabSz="927100" eaLnBrk="0" hangingPunct="0"/>
              <a:t>‹#›</a:t>
            </a:fld>
            <a:endParaRPr lang="en-US" sz="14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690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1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/>
        <a:ea typeface="ＭＳ Ｐゴシック" pitchFamily="-107" charset="-128"/>
        <a:cs typeface="ＭＳ Ｐゴシック" pitchFamily="-107" charset="-128"/>
      </a:defRPr>
    </a:lvl1pPr>
    <a:lvl2pPr marL="455613" algn="l" defTabSz="911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/>
        <a:ea typeface="ＭＳ Ｐゴシック" pitchFamily="-111" charset="-128"/>
        <a:cs typeface="+mn-cs"/>
      </a:defRPr>
    </a:lvl2pPr>
    <a:lvl3pPr marL="911225" algn="l" defTabSz="911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/>
        <a:ea typeface="ＭＳ Ｐゴシック" pitchFamily="-111" charset="-128"/>
        <a:cs typeface="+mn-cs"/>
      </a:defRPr>
    </a:lvl3pPr>
    <a:lvl4pPr marL="1366838" algn="l" defTabSz="911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/>
        <a:ea typeface="ＭＳ Ｐゴシック" pitchFamily="-111" charset="-128"/>
        <a:cs typeface="+mn-cs"/>
      </a:defRPr>
    </a:lvl4pPr>
    <a:lvl5pPr marL="1822450" algn="l" defTabSz="911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390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8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78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197850" y="6510338"/>
            <a:ext cx="70961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ahoma" charset="0"/>
            </a:endParaRPr>
          </a:p>
        </p:txBody>
      </p:sp>
      <p:pic>
        <p:nvPicPr>
          <p:cNvPr id="7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51942" y="4928050"/>
            <a:ext cx="2641141" cy="1655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80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30418" y="2779266"/>
            <a:ext cx="6664325" cy="1922207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Helvetica CY" pitchFamily="-111" charset="-52"/>
              <a:buNone/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28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9704" y="1143952"/>
            <a:ext cx="7772400" cy="1257300"/>
          </a:xfrm>
        </p:spPr>
        <p:txBody>
          <a:bodyPr anchorCtr="1"/>
          <a:lstStyle>
            <a:lvl1pPr algn="ctr">
              <a:lnSpc>
                <a:spcPct val="95000"/>
              </a:lnSpc>
              <a:defRPr sz="3600">
                <a:solidFill>
                  <a:srgbClr val="0094C8"/>
                </a:solidFill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1804945" y="548643"/>
            <a:ext cx="55261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elvetica" charset="0"/>
                <a:ea typeface="ＭＳ Ｐゴシック" charset="0"/>
                <a:cs typeface="ＭＳ Ｐゴシック" charset="0"/>
              </a:rPr>
              <a:t>FAA CENTER OF EXCELLENCE FOR ALTERNATIVE JET FUELS &amp; ENVIRONMENT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8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822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329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358900"/>
            <a:ext cx="4079875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358900"/>
            <a:ext cx="4081462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423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139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3140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358900"/>
            <a:ext cx="8313737" cy="5029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8197850" y="6510338"/>
            <a:ext cx="70961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ahoma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7013" y="104829"/>
            <a:ext cx="6240462" cy="7048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27191" name="Text Box 183"/>
          <p:cNvSpPr txBox="1">
            <a:spLocks noChangeArrowheads="1"/>
          </p:cNvSpPr>
          <p:nvPr/>
        </p:nvSpPr>
        <p:spPr bwMode="auto">
          <a:xfrm>
            <a:off x="8577263" y="6569075"/>
            <a:ext cx="452437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fld id="{B038FF11-B546-5847-938A-55CE013EF92D}" type="slidenum">
              <a:rPr lang="en-US" sz="1400" smtClean="0">
                <a:latin typeface="Tahoma"/>
              </a:rPr>
              <a:pPr>
                <a:defRPr/>
              </a:pPr>
              <a:t>‹#›</a:t>
            </a:fld>
            <a:endParaRPr lang="en-US" sz="1400" dirty="0">
              <a:latin typeface="Tahoma"/>
            </a:endParaRPr>
          </a:p>
        </p:txBody>
      </p:sp>
      <p:pic>
        <p:nvPicPr>
          <p:cNvPr id="1030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64256" y="44450"/>
            <a:ext cx="1269156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76" r:id="rId2"/>
    <p:sldLayoutId id="2147483877" r:id="rId3"/>
    <p:sldLayoutId id="2147483878" r:id="rId4"/>
    <p:sldLayoutId id="2147483879" r:id="rId5"/>
    <p:sldLayoutId id="2147483880" r:id="rId6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94C8"/>
          </a:solidFill>
          <a:latin typeface="Tahoma"/>
          <a:ea typeface="ＭＳ Ｐゴシック" pitchFamily="-107" charset="-128"/>
          <a:cs typeface="ＭＳ Ｐゴシック" pitchFamily="-107" charset="-128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E5A81"/>
          </a:solidFill>
          <a:latin typeface="Tahoma" charset="0"/>
          <a:ea typeface="ＭＳ Ｐゴシック" pitchFamily="-107" charset="-128"/>
          <a:cs typeface="ＭＳ Ｐゴシック" pitchFamily="-107" charset="-128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E5A81"/>
          </a:solidFill>
          <a:latin typeface="Tahoma" charset="0"/>
          <a:ea typeface="ＭＳ Ｐゴシック" pitchFamily="-107" charset="-128"/>
          <a:cs typeface="ＭＳ Ｐゴシック" pitchFamily="-107" charset="-128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E5A81"/>
          </a:solidFill>
          <a:latin typeface="Tahoma" charset="0"/>
          <a:ea typeface="ＭＳ Ｐゴシック" pitchFamily="-107" charset="-128"/>
          <a:cs typeface="ＭＳ Ｐゴシック" pitchFamily="-107" charset="-128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E5A81"/>
          </a:solidFill>
          <a:latin typeface="Tahoma" charset="0"/>
          <a:ea typeface="ＭＳ Ｐゴシック" pitchFamily="-107" charset="-128"/>
          <a:cs typeface="ＭＳ Ｐゴシック" pitchFamily="-107" charset="-128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6023"/>
          </a:solidFill>
          <a:latin typeface="Helvetica" pitchFamily="-111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6023"/>
          </a:solidFill>
          <a:latin typeface="Helvetica" pitchFamily="-111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6023"/>
          </a:solidFill>
          <a:latin typeface="Helvetica" pitchFamily="-111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6023"/>
          </a:solidFill>
          <a:latin typeface="Helvetica" pitchFamily="-111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tx1"/>
        </a:buClr>
        <a:buFont typeface="Helvetica CY" charset="0"/>
        <a:buChar char="•"/>
        <a:defRPr sz="2400">
          <a:solidFill>
            <a:schemeClr val="tx1">
              <a:lumMod val="85000"/>
              <a:lumOff val="15000"/>
            </a:schemeClr>
          </a:solidFill>
          <a:latin typeface="Tahoma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charset="0"/>
        <a:buChar char="–"/>
        <a:defRPr sz="2000">
          <a:solidFill>
            <a:schemeClr val="tx1">
              <a:lumMod val="85000"/>
              <a:lumOff val="15000"/>
            </a:schemeClr>
          </a:solidFill>
          <a:latin typeface="Tahoma"/>
          <a:ea typeface="ＭＳ Ｐゴシック" pitchFamily="-111" charset="-128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charset="0"/>
        <a:buChar char="•"/>
        <a:defRPr>
          <a:solidFill>
            <a:schemeClr val="tx1">
              <a:lumMod val="85000"/>
              <a:lumOff val="15000"/>
            </a:schemeClr>
          </a:solidFill>
          <a:latin typeface="Tahoma"/>
          <a:ea typeface="ＭＳ Ｐゴシック" pitchFamily="-111" charset="-128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charset="0"/>
        <a:buChar char="–"/>
        <a:defRPr sz="1600">
          <a:solidFill>
            <a:schemeClr val="tx1">
              <a:lumMod val="85000"/>
              <a:lumOff val="15000"/>
            </a:schemeClr>
          </a:solidFill>
          <a:latin typeface="Tahoma"/>
          <a:ea typeface="ＭＳ Ｐゴシック" pitchFamily="-111" charset="-128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charset="0"/>
        <a:buChar char="»"/>
        <a:defRPr sz="1600">
          <a:solidFill>
            <a:schemeClr val="tx1">
              <a:lumMod val="85000"/>
              <a:lumOff val="15000"/>
            </a:schemeClr>
          </a:solidFill>
          <a:latin typeface="Tahoma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pitchFamily="-111" charset="-52"/>
        <a:buChar char="»"/>
        <a:defRPr sz="16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pitchFamily="-111" charset="-52"/>
        <a:buChar char="»"/>
        <a:defRPr sz="16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pitchFamily="-111" charset="-52"/>
        <a:buChar char="»"/>
        <a:defRPr sz="16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pitchFamily="-111" charset="-52"/>
        <a:buChar char="»"/>
        <a:defRPr sz="16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3"/>
          <p:cNvSpPr>
            <a:spLocks noGrp="1"/>
          </p:cNvSpPr>
          <p:nvPr>
            <p:ph type="subTitle" idx="1"/>
          </p:nvPr>
        </p:nvSpPr>
        <p:spPr>
          <a:xfrm>
            <a:off x="1330418" y="2779266"/>
            <a:ext cx="6664325" cy="1504867"/>
          </a:xfrm>
        </p:spPr>
        <p:txBody>
          <a:bodyPr/>
          <a:lstStyle/>
          <a:p>
            <a:pPr>
              <a:buFont typeface="Helvetica CY" charset="0"/>
              <a:buNone/>
            </a:pPr>
            <a:r>
              <a:rPr lang="en-US" sz="1600" b="0" dirty="0">
                <a:solidFill>
                  <a:srgbClr val="000000"/>
                </a:solidFill>
                <a:latin typeface="Tahoma" charset="0"/>
                <a:ea typeface="ＭＳ Ｐゴシック" charset="0"/>
                <a:cs typeface="Tahoma" charset="0"/>
              </a:rPr>
              <a:t>Lead investigator: </a:t>
            </a:r>
            <a:r>
              <a:rPr lang="en-US" sz="1600" b="0" dirty="0">
                <a:solidFill>
                  <a:srgbClr val="000000"/>
                </a:solidFill>
                <a:highlight>
                  <a:srgbClr val="FFFF00"/>
                </a:highlight>
                <a:latin typeface="Tahoma" charset="0"/>
                <a:ea typeface="ＭＳ Ｐゴシック" charset="0"/>
                <a:cs typeface="Tahoma" charset="0"/>
              </a:rPr>
              <a:t>NAME</a:t>
            </a:r>
            <a:r>
              <a:rPr lang="en-US" sz="1600" b="0" dirty="0">
                <a:solidFill>
                  <a:srgbClr val="000000"/>
                </a:solidFill>
                <a:latin typeface="Tahoma" charset="0"/>
                <a:ea typeface="ＭＳ Ｐゴシック" charset="0"/>
                <a:cs typeface="Tahoma" charset="0"/>
              </a:rPr>
              <a:t>, </a:t>
            </a:r>
            <a:r>
              <a:rPr lang="en-US" sz="1600" b="0" dirty="0">
                <a:solidFill>
                  <a:srgbClr val="000000"/>
                </a:solidFill>
                <a:highlight>
                  <a:srgbClr val="FFFF00"/>
                </a:highlight>
                <a:latin typeface="Tahoma" charset="0"/>
                <a:ea typeface="ＭＳ Ｐゴシック" charset="0"/>
                <a:cs typeface="Tahoma" charset="0"/>
              </a:rPr>
              <a:t>University</a:t>
            </a:r>
          </a:p>
          <a:p>
            <a:r>
              <a:rPr lang="en-US" sz="1600" b="0" dirty="0">
                <a:solidFill>
                  <a:srgbClr val="000000"/>
                </a:solidFill>
                <a:latin typeface="Tahoma" charset="0"/>
                <a:ea typeface="ＭＳ Ｐゴシック" charset="0"/>
                <a:cs typeface="Tahoma" charset="0"/>
              </a:rPr>
              <a:t>Project manager: </a:t>
            </a:r>
            <a:r>
              <a:rPr lang="en-US" sz="1600" b="0" dirty="0">
                <a:solidFill>
                  <a:srgbClr val="000000"/>
                </a:solidFill>
                <a:highlight>
                  <a:srgbClr val="FFFF00"/>
                </a:highlight>
                <a:latin typeface="Tahoma" charset="0"/>
                <a:ea typeface="ＭＳ Ｐゴシック" charset="0"/>
                <a:cs typeface="Tahoma" charset="0"/>
              </a:rPr>
              <a:t>NAME</a:t>
            </a:r>
            <a:r>
              <a:rPr lang="en-US" sz="1600" b="0" dirty="0">
                <a:solidFill>
                  <a:srgbClr val="000000"/>
                </a:solidFill>
                <a:latin typeface="Tahoma" charset="0"/>
                <a:ea typeface="ＭＳ Ｐゴシック" charset="0"/>
                <a:cs typeface="Tahoma" charset="0"/>
              </a:rPr>
              <a:t>, FAA</a:t>
            </a:r>
          </a:p>
          <a:p>
            <a:pPr>
              <a:buFont typeface="Helvetica CY" charset="0"/>
              <a:buNone/>
            </a:pPr>
            <a:endParaRPr lang="en-US" sz="1600" b="0" dirty="0">
              <a:solidFill>
                <a:srgbClr val="000000"/>
              </a:solidFill>
              <a:latin typeface="Tahoma" charset="0"/>
              <a:ea typeface="ＭＳ Ｐゴシック" charset="0"/>
              <a:cs typeface="Tahoma" charset="0"/>
            </a:endParaRPr>
          </a:p>
          <a:p>
            <a:pPr>
              <a:buFont typeface="Helvetica CY" charset="0"/>
              <a:buNone/>
            </a:pPr>
            <a:endParaRPr lang="en-US" sz="1600" b="0" dirty="0">
              <a:solidFill>
                <a:srgbClr val="000000"/>
              </a:solidFill>
              <a:latin typeface="Tahoma" charset="0"/>
              <a:ea typeface="ＭＳ Ｐゴシック" charset="0"/>
              <a:cs typeface="Tahoma" charset="0"/>
            </a:endParaRPr>
          </a:p>
          <a:p>
            <a:pPr>
              <a:buFont typeface="Helvetica CY" charset="0"/>
              <a:buNone/>
            </a:pPr>
            <a:endParaRPr lang="en-US" sz="1600" b="0" dirty="0">
              <a:solidFill>
                <a:srgbClr val="000000"/>
              </a:solidFill>
              <a:latin typeface="Tahoma" charset="0"/>
              <a:ea typeface="ＭＳ Ｐゴシック" charset="0"/>
              <a:cs typeface="Tahoma" charset="0"/>
            </a:endParaRPr>
          </a:p>
          <a:p>
            <a:pPr>
              <a:buFont typeface="Helvetica CY" charset="0"/>
              <a:buNone/>
            </a:pPr>
            <a:endParaRPr lang="en-US" sz="1600" b="0" dirty="0">
              <a:solidFill>
                <a:srgbClr val="000000"/>
              </a:solidFill>
              <a:latin typeface="Tahoma" charset="0"/>
              <a:ea typeface="ＭＳ Ｐゴシック" charset="0"/>
              <a:cs typeface="Tahoma" charset="0"/>
            </a:endParaRPr>
          </a:p>
          <a:p>
            <a:pPr>
              <a:buFont typeface="Helvetica CY" charset="0"/>
              <a:buNone/>
            </a:pPr>
            <a:endParaRPr lang="en-US" sz="1600" b="0" dirty="0">
              <a:solidFill>
                <a:srgbClr val="000000"/>
              </a:solidFill>
              <a:latin typeface="Tahoma" charset="0"/>
              <a:ea typeface="ＭＳ Ｐゴシック" charset="0"/>
              <a:cs typeface="Tahoma" charset="0"/>
            </a:endParaRPr>
          </a:p>
          <a:p>
            <a:pPr>
              <a:buFont typeface="Helvetica CY" charset="0"/>
              <a:buNone/>
            </a:pPr>
            <a:endParaRPr lang="en-US" sz="1600" b="0" dirty="0">
              <a:latin typeface="Tahoma" charset="0"/>
              <a:ea typeface="ＭＳ Ｐゴシック" charset="0"/>
              <a:cs typeface="Tahoma" charset="0"/>
            </a:endParaRPr>
          </a:p>
          <a:p>
            <a:pPr>
              <a:buFont typeface="Helvetica CY" charset="0"/>
              <a:buNone/>
            </a:pPr>
            <a:endParaRPr lang="en-US" sz="1600" b="0" dirty="0">
              <a:latin typeface="Tahoma" charset="0"/>
              <a:ea typeface="ＭＳ Ｐゴシック" charset="0"/>
              <a:cs typeface="Tahoma" charset="0"/>
            </a:endParaRPr>
          </a:p>
          <a:p>
            <a:pPr>
              <a:buFont typeface="Helvetica CY" charset="0"/>
              <a:buNone/>
            </a:pPr>
            <a:endParaRPr lang="en-US" sz="1600" b="0" dirty="0">
              <a:latin typeface="Tahoma" charset="0"/>
              <a:ea typeface="ＭＳ Ｐゴシック" charset="0"/>
              <a:cs typeface="Tahoma" charset="0"/>
            </a:endParaRPr>
          </a:p>
        </p:txBody>
      </p:sp>
      <p:sp>
        <p:nvSpPr>
          <p:cNvPr id="429062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>
                <a:highlight>
                  <a:srgbClr val="FFFF00"/>
                </a:highlight>
                <a:ea typeface="ＭＳ Ｐゴシック" charset="0"/>
                <a:cs typeface="Tahoma"/>
              </a:rPr>
              <a:t>Project Title</a:t>
            </a:r>
            <a:br>
              <a:rPr lang="en-US" sz="2400" dirty="0">
                <a:ea typeface="ＭＳ Ｐゴシック" charset="0"/>
                <a:cs typeface="Tahoma"/>
              </a:rPr>
            </a:br>
            <a:r>
              <a:rPr lang="en-US" sz="1800" b="0" dirty="0">
                <a:ea typeface="ＭＳ Ｐゴシック" charset="0"/>
                <a:cs typeface="Tahoma"/>
              </a:rPr>
              <a:t>Project </a:t>
            </a:r>
            <a:r>
              <a:rPr lang="en-US" sz="1800" b="0" dirty="0">
                <a:highlight>
                  <a:srgbClr val="FFFF00"/>
                </a:highlight>
                <a:ea typeface="ＭＳ Ｐゴシック" charset="0"/>
                <a:cs typeface="Tahoma"/>
              </a:rPr>
              <a:t>XX</a:t>
            </a:r>
            <a:endParaRPr lang="en-US" sz="3200" b="0" dirty="0">
              <a:highlight>
                <a:srgbClr val="FFFF00"/>
              </a:highlight>
              <a:ea typeface="ＭＳ Ｐゴシック" charset="0"/>
              <a:cs typeface="Tahoma"/>
            </a:endParaRPr>
          </a:p>
        </p:txBody>
      </p:sp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3776478" y="3723782"/>
            <a:ext cx="147187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100" dirty="0">
                <a:highlight>
                  <a:srgbClr val="FFFF00"/>
                </a:highlight>
                <a:latin typeface="Tahoma" charset="0"/>
                <a:cs typeface="Tahoma" charset="0"/>
              </a:rPr>
              <a:t>MONTH DATE, YEAR</a:t>
            </a:r>
          </a:p>
          <a:p>
            <a:pPr eaLnBrk="1" hangingPunct="1"/>
            <a:r>
              <a:rPr lang="en-US" sz="1100" dirty="0">
                <a:highlight>
                  <a:srgbClr val="FFFF00"/>
                </a:highlight>
                <a:latin typeface="Tahoma" charset="0"/>
                <a:cs typeface="Tahoma" charset="0"/>
              </a:rPr>
              <a:t>CITY, STATE</a:t>
            </a:r>
          </a:p>
        </p:txBody>
      </p:sp>
      <p:sp>
        <p:nvSpPr>
          <p:cNvPr id="3076" name="Rectangle 1027"/>
          <p:cNvSpPr>
            <a:spLocks noChangeArrowheads="1"/>
          </p:cNvSpPr>
          <p:nvPr/>
        </p:nvSpPr>
        <p:spPr bwMode="auto">
          <a:xfrm>
            <a:off x="313267" y="4297680"/>
            <a:ext cx="84920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research was funded by the U.S. Federal Aviation Administration Office of Environment and Energy through ASCENT, the FAA Center of Excellence for Alternative Jet Fuels and the Environment, project </a:t>
            </a:r>
            <a:r>
              <a:rPr lang="en-US" sz="900" dirty="0"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{add project number here}</a:t>
            </a:r>
            <a:r>
              <a:rPr lang="en-US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through FAA Award Number </a:t>
            </a:r>
            <a:r>
              <a:rPr lang="en-US" sz="900" dirty="0"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{add grant number}</a:t>
            </a:r>
            <a:r>
              <a:rPr lang="en-US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under the supervision of </a:t>
            </a:r>
            <a:r>
              <a:rPr lang="en-US" sz="900" dirty="0"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{add PM names here}</a:t>
            </a:r>
            <a:r>
              <a:rPr lang="en-US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Any opinions, findings, conclusions or recommendations expressed in this material are those of the authors and do not necessarily reflect the views of the FAA.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 bwMode="auto">
          <a:xfrm>
            <a:off x="7135723" y="26891"/>
            <a:ext cx="1810871" cy="96818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med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111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69" y="155794"/>
            <a:ext cx="4377641" cy="338007"/>
          </a:xfrm>
        </p:spPr>
        <p:txBody>
          <a:bodyPr anchor="b" anchorCtr="0"/>
          <a:lstStyle/>
          <a:p>
            <a:r>
              <a:rPr lang="en-US" sz="1600" dirty="0"/>
              <a:t>Project &lt;Project Number&gt;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69" y="468109"/>
            <a:ext cx="4424838" cy="2658552"/>
          </a:xfrm>
        </p:spPr>
        <p:txBody>
          <a:bodyPr/>
          <a:lstStyle/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2000" b="1" dirty="0">
                <a:solidFill>
                  <a:srgbClr val="0094C8"/>
                </a:solidFill>
              </a:rPr>
              <a:t>&lt;Project Title&gt;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400" b="1" dirty="0"/>
              <a:t>&lt;University&gt;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400" dirty="0"/>
              <a:t>PI: &lt;name&gt;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400" dirty="0"/>
              <a:t>PM: &lt;name&gt;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400" dirty="0"/>
              <a:t>Cost Share Partner(s): &lt;xxx&gt;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 flipH="1">
            <a:off x="4549048" y="0"/>
            <a:ext cx="0" cy="6546590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 bwMode="auto">
          <a:xfrm>
            <a:off x="0" y="3429000"/>
            <a:ext cx="9144000" cy="0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>
            <a:off x="1904" y="6563795"/>
            <a:ext cx="9144000" cy="0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4691576" y="92212"/>
            <a:ext cx="4371742" cy="312967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Font typeface="Helvetica CY" charset="0"/>
              <a:buNone/>
            </a:pPr>
            <a:r>
              <a:rPr lang="en-US" sz="1400" b="1" kern="0" dirty="0">
                <a:solidFill>
                  <a:srgbClr val="0094C8"/>
                </a:solidFill>
              </a:rPr>
              <a:t>Objective:</a:t>
            </a:r>
          </a:p>
          <a:p>
            <a:pPr>
              <a:spcBef>
                <a:spcPts val="0"/>
              </a:spcBef>
              <a:buFont typeface="Helvetica CY" charset="0"/>
              <a:buNone/>
            </a:pPr>
            <a:r>
              <a:rPr lang="en-US" sz="1400" kern="0" dirty="0"/>
              <a:t>&lt;xxx&gt;</a:t>
            </a:r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r>
              <a:rPr lang="en-US" sz="1400" b="1" kern="0" dirty="0">
                <a:solidFill>
                  <a:srgbClr val="0094C8"/>
                </a:solidFill>
              </a:rPr>
              <a:t>Project Benefits:</a:t>
            </a:r>
          </a:p>
          <a:p>
            <a:pPr>
              <a:spcBef>
                <a:spcPts val="0"/>
              </a:spcBef>
              <a:buNone/>
            </a:pPr>
            <a:r>
              <a:rPr lang="en-US" sz="1400" kern="0" dirty="0"/>
              <a:t>&lt;xxx&gt;</a:t>
            </a:r>
            <a:endParaRPr lang="en-US" sz="1400" b="1" kern="0" dirty="0">
              <a:solidFill>
                <a:srgbClr val="0094C8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82269" y="3558000"/>
            <a:ext cx="4371742" cy="312967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Font typeface="Helvetica CY" charset="0"/>
              <a:buNone/>
            </a:pPr>
            <a:r>
              <a:rPr lang="en-US" sz="1400" b="1" kern="0" dirty="0">
                <a:solidFill>
                  <a:srgbClr val="0094C8"/>
                </a:solidFill>
              </a:rPr>
              <a:t>Research Approach:</a:t>
            </a:r>
          </a:p>
          <a:p>
            <a:pPr>
              <a:spcBef>
                <a:spcPts val="0"/>
              </a:spcBef>
              <a:buNone/>
            </a:pPr>
            <a:r>
              <a:rPr lang="en-US" sz="1400" kern="0" dirty="0"/>
              <a:t>&lt;xxx&gt;</a:t>
            </a:r>
            <a:endParaRPr lang="en-US" sz="1400" b="1" kern="0" dirty="0">
              <a:solidFill>
                <a:srgbClr val="0094C8"/>
              </a:solidFill>
            </a:endParaRPr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4691576" y="3558000"/>
            <a:ext cx="4371742" cy="312967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sz="1400" b="1" kern="0" dirty="0">
                <a:solidFill>
                  <a:srgbClr val="0094C8"/>
                </a:solidFill>
              </a:rPr>
              <a:t>Major Accomplishments (to date):</a:t>
            </a:r>
          </a:p>
          <a:p>
            <a:pPr>
              <a:spcBef>
                <a:spcPts val="0"/>
              </a:spcBef>
              <a:buNone/>
            </a:pPr>
            <a:r>
              <a:rPr lang="en-US" sz="1400" kern="0" dirty="0"/>
              <a:t>&lt;xxx&gt;</a:t>
            </a:r>
            <a:endParaRPr lang="en-US" sz="1400" b="1" kern="0" dirty="0">
              <a:solidFill>
                <a:srgbClr val="0094C8"/>
              </a:solidFill>
            </a:endParaRPr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>
              <a:solidFill>
                <a:srgbClr val="0094C8"/>
              </a:solidFill>
            </a:endParaRPr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>
              <a:solidFill>
                <a:srgbClr val="0094C8"/>
              </a:solidFill>
            </a:endParaRPr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>
              <a:solidFill>
                <a:srgbClr val="0094C8"/>
              </a:solidFill>
            </a:endParaRPr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>
              <a:solidFill>
                <a:srgbClr val="0094C8"/>
              </a:solidFill>
            </a:endParaRPr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>
              <a:solidFill>
                <a:srgbClr val="0094C8"/>
              </a:solidFill>
            </a:endParaRPr>
          </a:p>
          <a:p>
            <a:pPr>
              <a:spcBef>
                <a:spcPts val="0"/>
              </a:spcBef>
              <a:buFont typeface="Helvetica CY" charset="0"/>
              <a:buNone/>
            </a:pPr>
            <a:r>
              <a:rPr lang="en-US" sz="1400" b="1" kern="0" dirty="0">
                <a:solidFill>
                  <a:srgbClr val="0094C8"/>
                </a:solidFill>
              </a:rPr>
              <a:t>Future Work / Schedule:</a:t>
            </a:r>
          </a:p>
          <a:p>
            <a:pPr>
              <a:spcBef>
                <a:spcPts val="0"/>
              </a:spcBef>
              <a:buNone/>
            </a:pPr>
            <a:r>
              <a:rPr lang="en-US" sz="1400" kern="0" dirty="0"/>
              <a:t>&lt;xxx&gt;</a:t>
            </a:r>
            <a:endParaRPr lang="en-US" sz="1400" b="1" kern="0" dirty="0">
              <a:solidFill>
                <a:srgbClr val="0094C8"/>
              </a:solidFill>
            </a:endParaRPr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Font typeface="Helvetica CY" charset="0"/>
              <a:buNone/>
            </a:pPr>
            <a:endParaRPr lang="en-US" sz="1400" b="1" kern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DCBDD2-8859-423F-9390-4B997EAAB4DD}"/>
              </a:ext>
            </a:extLst>
          </p:cNvPr>
          <p:cNvSpPr/>
          <p:nvPr/>
        </p:nvSpPr>
        <p:spPr>
          <a:xfrm>
            <a:off x="0" y="6581001"/>
            <a:ext cx="86425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research was funded by the U.S. Federal Aviation Administration Office of Environment and Energy through ASCENT, the FAA Center of Excellence for Alternative Jet Fuels and the Environment, project </a:t>
            </a:r>
            <a:r>
              <a:rPr lang="en-US" sz="600" dirty="0"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XXX </a:t>
            </a:r>
            <a:r>
              <a:rPr lang="en-US" sz="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through FAA Award Number </a:t>
            </a:r>
            <a:r>
              <a:rPr lang="en-US" sz="600" dirty="0"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XX-XXXX-XX</a:t>
            </a:r>
            <a:r>
              <a:rPr lang="en-US" sz="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under the supervision of &lt;</a:t>
            </a:r>
            <a:r>
              <a:rPr lang="en-US" sz="600" dirty="0"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inert FAA PM name</a:t>
            </a:r>
            <a:r>
              <a:rPr lang="en-US" sz="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&gt;. Any opinions, findings, conclusions or recommendations expressed in this this material are those of the authors and do not necessarily reflect the views of the FAA.</a:t>
            </a:r>
            <a:endParaRPr lang="en-US" sz="600" dirty="0"/>
          </a:p>
        </p:txBody>
      </p:sp>
      <p:pic>
        <p:nvPicPr>
          <p:cNvPr id="12" name="Picture 1">
            <a:extLst>
              <a:ext uri="{FF2B5EF4-FFF2-40B4-BE49-F238E27FC236}">
                <a16:creationId xmlns:a16="http://schemas.microsoft.com/office/drawing/2014/main" id="{EDF8A3A6-4919-4B9A-A9B6-AC93A39735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69657" y="92212"/>
            <a:ext cx="584354" cy="366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2747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 (Headings)" charset="0"/>
                <a:ea typeface="ＭＳ Ｐゴシック" charset="0"/>
                <a:cs typeface="Tahoma (Headings)" charset="0"/>
              </a:rPr>
              <a:t>Introduction</a:t>
            </a:r>
          </a:p>
        </p:txBody>
      </p:sp>
      <p:sp>
        <p:nvSpPr>
          <p:cNvPr id="4098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Tahoma (Headings)" charset="0"/>
              <a:ea typeface="ＭＳ Ｐゴシック" charset="0"/>
              <a:cs typeface="Tahoma (Headings)" charset="0"/>
            </a:endParaRPr>
          </a:p>
          <a:p>
            <a:r>
              <a:rPr lang="en-US" dirty="0">
                <a:latin typeface="Tahoma (Headings)" charset="0"/>
                <a:ea typeface="ＭＳ Ｐゴシック" charset="0"/>
                <a:cs typeface="Tahoma (Headings)" charset="0"/>
              </a:rPr>
              <a:t>Motivations</a:t>
            </a:r>
          </a:p>
          <a:p>
            <a:r>
              <a:rPr lang="en-US" dirty="0">
                <a:latin typeface="Tahoma (Headings)" charset="0"/>
                <a:ea typeface="ＭＳ Ｐゴシック" charset="0"/>
                <a:cs typeface="Tahoma (Headings)" charset="0"/>
              </a:rPr>
              <a:t>Objectives – long term, short term</a:t>
            </a:r>
          </a:p>
          <a:p>
            <a:r>
              <a:rPr lang="en-US" dirty="0">
                <a:latin typeface="Tahoma (Headings)" charset="0"/>
                <a:ea typeface="ＭＳ Ｐゴシック" charset="0"/>
                <a:cs typeface="Tahoma (Headings)" charset="0"/>
              </a:rPr>
              <a:t>Outcomes and practical applications </a:t>
            </a:r>
          </a:p>
          <a:p>
            <a:r>
              <a:rPr lang="en-US" dirty="0">
                <a:latin typeface="Tahoma (Headings)" charset="0"/>
                <a:ea typeface="ＭＳ Ｐゴシック" charset="0"/>
                <a:cs typeface="Tahoma (Headings)" charset="0"/>
              </a:rPr>
              <a:t>Approach </a:t>
            </a:r>
          </a:p>
          <a:p>
            <a:endParaRPr lang="en-US" dirty="0">
              <a:latin typeface="Tahoma (Headings)" charset="0"/>
              <a:ea typeface="ＭＳ Ｐゴシック" charset="0"/>
              <a:cs typeface="Tahoma (Headings)" charset="0"/>
            </a:endParaRPr>
          </a:p>
          <a:p>
            <a:endParaRPr lang="en-US" dirty="0">
              <a:latin typeface="Tahoma (Headings)" charset="0"/>
              <a:ea typeface="ＭＳ Ｐゴシック" charset="0"/>
              <a:cs typeface="Tahoma (Headings)" charset="0"/>
            </a:endParaRPr>
          </a:p>
          <a:p>
            <a:pPr marL="0" indent="0">
              <a:buNone/>
            </a:pPr>
            <a:r>
              <a:rPr lang="en-US" b="1" dirty="0">
                <a:latin typeface="Tahoma (Headings)" charset="0"/>
                <a:ea typeface="ＭＳ Ｐゴシック" charset="0"/>
                <a:cs typeface="Tahoma (Headings)" charset="0"/>
              </a:rPr>
              <a:t>Include information as needed. </a:t>
            </a:r>
            <a:r>
              <a:rPr lang="en-US" b="1" dirty="0">
                <a:latin typeface="Tahoma" charset="0"/>
                <a:ea typeface="ＭＳ Ｐゴシック" charset="0"/>
                <a:cs typeface="ＭＳ Ｐゴシック" charset="0"/>
              </a:rPr>
              <a:t>Add slides as needed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Schedule and Status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Text or a figure as appropriate</a:t>
            </a:r>
          </a:p>
          <a:p>
            <a:r>
              <a:rPr lang="en-US" b="1" dirty="0">
                <a:latin typeface="Tahoma" charset="0"/>
                <a:ea typeface="ＭＳ Ｐゴシック" charset="0"/>
                <a:cs typeface="ＭＳ Ｐゴシック" charset="0"/>
              </a:rPr>
              <a:t>Add slides as needed </a:t>
            </a:r>
          </a:p>
          <a:p>
            <a:pPr marL="0" indent="0">
              <a:buNone/>
            </a:pPr>
            <a:endParaRPr lang="en-US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Recent Accomplishments and Contributions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Include figures and tables as appropriate</a:t>
            </a:r>
          </a:p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To the extent possible focus on outcomes rather than activities (e.g. what was learned vs. what was done)</a:t>
            </a:r>
          </a:p>
          <a:p>
            <a:r>
              <a:rPr lang="en-US" b="1" dirty="0">
                <a:latin typeface="Tahoma" charset="0"/>
                <a:ea typeface="ＭＳ Ｐゴシック" charset="0"/>
                <a:cs typeface="ＭＳ Ｐゴシック" charset="0"/>
              </a:rPr>
              <a:t>Add slides as needed</a:t>
            </a:r>
            <a:endParaRPr lang="en-US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94C8"/>
                </a:solidFill>
                <a:latin typeface="Tahoma" charset="0"/>
                <a:ea typeface="ＭＳ Ｐゴシック" charset="0"/>
                <a:cs typeface="ＭＳ Ｐゴシック" charset="0"/>
              </a:rPr>
              <a:t>Publications</a:t>
            </a:r>
          </a:p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List significant publications from this work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Summary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Summary statement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What is the take-away message?</a:t>
            </a:r>
          </a:p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Next steps?</a:t>
            </a:r>
          </a:p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Key challenges/barriers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These could be technical or programmatic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What would you like the Advisory Board to help you with or provide comment on?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Acknowledgements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136548"/>
            <a:ext cx="8313737" cy="2011621"/>
          </a:xfrm>
        </p:spPr>
        <p:txBody>
          <a:bodyPr/>
          <a:lstStyle/>
          <a:p>
            <a:r>
              <a:rPr lang="en-US" sz="1600" dirty="0">
                <a:latin typeface="Tahoma" charset="0"/>
                <a:ea typeface="ＭＳ Ｐゴシック" charset="0"/>
                <a:cs typeface="ＭＳ Ｐゴシック" charset="0"/>
              </a:rPr>
              <a:t>List contributions as appropriate.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36538" y="3475038"/>
            <a:ext cx="6240462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en-US" sz="2800" b="1" kern="0" dirty="0">
                <a:solidFill>
                  <a:srgbClr val="0094C8"/>
                </a:solidFill>
                <a:latin typeface="Tahoma"/>
                <a:ea typeface="ＭＳ Ｐゴシック" charset="-128"/>
                <a:cs typeface="ＭＳ Ｐゴシック" charset="-128"/>
              </a:rPr>
              <a:t>Participants 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550863" y="4460875"/>
            <a:ext cx="744696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6075" indent="-346075" algn="ctr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>
              <a:buFont typeface="Arial" panose="020B0604020202020204" pitchFamily="34" charset="0"/>
              <a:buChar char="•"/>
            </a:pPr>
            <a:endParaRPr lang="en-US" sz="1400" dirty="0">
              <a:latin typeface="Tahoma" charset="0"/>
            </a:endParaRPr>
          </a:p>
          <a:p>
            <a:pPr marL="285750" indent="-285750" algn="l" eaLnBrk="1" hangingPunct="1">
              <a:buFont typeface="Arial" panose="020B0604020202020204" pitchFamily="34" charset="0"/>
              <a:buChar char="•"/>
            </a:pPr>
            <a:r>
              <a:rPr lang="en-US" sz="1400" dirty="0">
                <a:latin typeface="Tahoma" charset="0"/>
              </a:rPr>
              <a:t>List project participants as appropriate </a:t>
            </a:r>
          </a:p>
          <a:p>
            <a:pPr algn="l" eaLnBrk="1" hangingPunct="1"/>
            <a:endParaRPr lang="en-US" sz="1400" b="1" dirty="0">
              <a:latin typeface="Tahoma" charset="0"/>
            </a:endParaRPr>
          </a:p>
          <a:p>
            <a:pPr algn="l" eaLnBrk="1" hangingPunct="1"/>
            <a:endParaRPr lang="en-US" sz="1400" dirty="0">
              <a:latin typeface="Tahoma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SCENT PowerPoint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000000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PARTNER_Proj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med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med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-111" charset="0"/>
          </a:defRPr>
        </a:defPPr>
      </a:lstStyle>
    </a:lnDef>
  </a:objectDefaults>
  <a:extraClrSchemeLst>
    <a:extraClrScheme>
      <a:clrScheme name="PARTNER_Proj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_Proj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ASCENT PowerPoint Template.potx</Template>
  <TotalTime>1571</TotalTime>
  <Pages>11</Pages>
  <Words>388</Words>
  <Application>Microsoft Office PowerPoint</Application>
  <PresentationFormat>On-screen Show (4:3)</PresentationFormat>
  <Paragraphs>78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Helvetica</vt:lpstr>
      <vt:lpstr>Helvetica CY</vt:lpstr>
      <vt:lpstr>Tahoma</vt:lpstr>
      <vt:lpstr>Tahoma (Headings)</vt:lpstr>
      <vt:lpstr>ASCENT PowerPoint Template</vt:lpstr>
      <vt:lpstr>Project Title Project XX</vt:lpstr>
      <vt:lpstr>Project &lt;Project Number&gt;</vt:lpstr>
      <vt:lpstr>Introduction</vt:lpstr>
      <vt:lpstr>Schedule and Status</vt:lpstr>
      <vt:lpstr>Recent Accomplishments and Contributions</vt:lpstr>
      <vt:lpstr>Summary</vt:lpstr>
      <vt:lpstr>Acknowledgements</vt:lpstr>
    </vt:vector>
  </TitlesOfParts>
  <Company>뿿촰뿿첐ˡაÔ뿿�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(in words) (Project #)</dc:title>
  <dc:subject>Project Overview</dc:subject>
  <dc:creator>Jennie Leith</dc:creator>
  <cp:lastModifiedBy>Oldani, Anna L (FAA)</cp:lastModifiedBy>
  <cp:revision>63</cp:revision>
  <cp:lastPrinted>1999-10-07T15:28:27Z</cp:lastPrinted>
  <dcterms:created xsi:type="dcterms:W3CDTF">2009-10-28T18:14:24Z</dcterms:created>
  <dcterms:modified xsi:type="dcterms:W3CDTF">2023-03-28T19:37:49Z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ategories">
    <vt:lpwstr>Templates</vt:lpwstr>
  </property>
</Properties>
</file>